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1"/>
  </p:sldMasterIdLst>
  <p:sldIdLst>
    <p:sldId id="256" r:id="rId2"/>
    <p:sldId id="257" r:id="rId3"/>
    <p:sldId id="258" r:id="rId4"/>
    <p:sldId id="260" r:id="rId5"/>
    <p:sldId id="262" r:id="rId6"/>
    <p:sldId id="308" r:id="rId7"/>
    <p:sldId id="391" r:id="rId8"/>
    <p:sldId id="266" r:id="rId9"/>
    <p:sldId id="268" r:id="rId10"/>
    <p:sldId id="274" r:id="rId11"/>
    <p:sldId id="434" r:id="rId12"/>
    <p:sldId id="439" r:id="rId13"/>
    <p:sldId id="360" r:id="rId14"/>
    <p:sldId id="333" r:id="rId15"/>
    <p:sldId id="415" r:id="rId16"/>
    <p:sldId id="441" r:id="rId17"/>
    <p:sldId id="390" r:id="rId18"/>
    <p:sldId id="387" r:id="rId19"/>
    <p:sldId id="332" r:id="rId20"/>
    <p:sldId id="339" r:id="rId21"/>
    <p:sldId id="409" r:id="rId22"/>
    <p:sldId id="420" r:id="rId23"/>
    <p:sldId id="421" r:id="rId24"/>
    <p:sldId id="438" r:id="rId25"/>
    <p:sldId id="289" r:id="rId26"/>
    <p:sldId id="376" r:id="rId27"/>
    <p:sldId id="320" r:id="rId28"/>
    <p:sldId id="290" r:id="rId29"/>
    <p:sldId id="392" r:id="rId30"/>
    <p:sldId id="442" r:id="rId31"/>
    <p:sldId id="324" r:id="rId32"/>
    <p:sldId id="440" r:id="rId33"/>
    <p:sldId id="350" r:id="rId34"/>
    <p:sldId id="416" r:id="rId35"/>
    <p:sldId id="309" r:id="rId36"/>
    <p:sldId id="351" r:id="rId37"/>
    <p:sldId id="380" r:id="rId38"/>
    <p:sldId id="304" r:id="rId39"/>
    <p:sldId id="306" r:id="rId40"/>
    <p:sldId id="377" r:id="rId41"/>
    <p:sldId id="430" r:id="rId42"/>
    <p:sldId id="431" r:id="rId43"/>
    <p:sldId id="432" r:id="rId44"/>
    <p:sldId id="433" r:id="rId45"/>
    <p:sldId id="435" r:id="rId46"/>
    <p:sldId id="436" r:id="rId47"/>
    <p:sldId id="414" r:id="rId48"/>
    <p:sldId id="337" r:id="rId49"/>
    <p:sldId id="314" r:id="rId50"/>
    <p:sldId id="325" r:id="rId51"/>
    <p:sldId id="407" r:id="rId52"/>
    <p:sldId id="403" r:id="rId53"/>
    <p:sldId id="368" r:id="rId54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33"/>
    <a:srgbClr val="DBE9C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9634" autoAdjust="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04200" y="268836"/>
            <a:ext cx="8281495" cy="3671248"/>
          </a:xfrm>
        </p:spPr>
        <p:txBody>
          <a:bodyPr>
            <a:noAutofit/>
          </a:bodyPr>
          <a:lstStyle/>
          <a:p>
            <a:pPr algn="ctr"/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STAN REALIZACJI </a:t>
            </a:r>
            <a:b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ZADAŃ OŚWIATOWYCH </a:t>
            </a:r>
            <a:b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</a:t>
            </a:r>
            <a:b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2017/2018</a:t>
            </a:r>
          </a:p>
        </p:txBody>
      </p:sp>
      <p:pic>
        <p:nvPicPr>
          <p:cNvPr id="4" name="Obraz 3" descr="C:\Documents and Settings\1\Pulpit\ISO-Aktualne\Herb Drobina bez tl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289" y="8929"/>
            <a:ext cx="1584325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7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375065" y="793304"/>
            <a:ext cx="7208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EGZAMIN GIMNAZJALNY 2018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45457" y="1942626"/>
            <a:ext cx="10272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dniach 18-20 kwietnia 2018 r. odbył się ogólnopolski egzamin gimnazjalny, do którego przystąpiło łącznie 90 uczniów klas trzecich dotychczasowych gimnazjów            w Drobinie i Łęgu Probostwie. Egzamin gimnazjalny składał się z trzech części:</a:t>
            </a:r>
          </a:p>
          <a:p>
            <a:pPr marL="457200" indent="-457200" algn="just">
              <a:buAutoNum type="arabicPeriod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humanistycznej z zakresu historii i wiedzy o społeczeństwie oraz z zakresu języka polskiego,</a:t>
            </a:r>
          </a:p>
          <a:p>
            <a:pPr marL="457200" indent="-457200" algn="just">
              <a:buAutoNum type="arabicPeriod" startAt="2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matematyczno-przyrodniczej z zakresu przedmiotów przyrodniczych i zakresu matematyki,</a:t>
            </a:r>
          </a:p>
          <a:p>
            <a:pPr marL="457200" indent="-457200" algn="just"/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języka obcego nowożytnego na poziomie podstawowym albo na poziomach podstawowym i rozszerzonym.</a:t>
            </a:r>
          </a:p>
        </p:txBody>
      </p:sp>
    </p:spTree>
    <p:extLst>
      <p:ext uri="{BB962C8B-B14F-4D97-AF65-F5344CB8AC3E}">
        <p14:creationId xmlns:p14="http://schemas.microsoft.com/office/powerpoint/2010/main" val="12250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61" y="285311"/>
            <a:ext cx="9869278" cy="628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1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85537" y="108284"/>
            <a:ext cx="10972800" cy="1094874"/>
          </a:xfrm>
        </p:spPr>
        <p:txBody>
          <a:bodyPr/>
          <a:lstStyle/>
          <a:p>
            <a:r>
              <a:rPr lang="pl-PL" sz="3200" dirty="0"/>
              <a:t>Porównanie wyników egzaminu gimnazjalnego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0005085"/>
              </p:ext>
            </p:extLst>
          </p:nvPr>
        </p:nvGraphicFramePr>
        <p:xfrm>
          <a:off x="6197600" y="1600200"/>
          <a:ext cx="5384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2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0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9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GIMNAZJUM W DROBINIE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przedmiotu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polski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64,42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historia i </a:t>
                      </a:r>
                      <a:r>
                        <a:rPr lang="pl-PL" dirty="0" err="1"/>
                        <a:t>wos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52,67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matematyka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przedmioty przyrodnicze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</a:t>
                      </a:r>
                      <a:r>
                        <a:rPr lang="pl-PL" baseline="0" dirty="0"/>
                        <a:t> - podstawowy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55,31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 - rozszerzony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niemiecki - podstawowy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44,67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2271543"/>
              </p:ext>
            </p:extLst>
          </p:nvPr>
        </p:nvGraphicFramePr>
        <p:xfrm>
          <a:off x="487363" y="1600200"/>
          <a:ext cx="53895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35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GIMNAZJUM</a:t>
                      </a:r>
                      <a:r>
                        <a:rPr lang="pl-PL" sz="1600" baseline="0" dirty="0">
                          <a:solidFill>
                            <a:srgbClr val="002060"/>
                          </a:solidFill>
                        </a:rPr>
                        <a:t> W ŁĘGU PROBOSTWIE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przedmiotu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polski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59,48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historia</a:t>
                      </a:r>
                      <a:r>
                        <a:rPr lang="pl-PL" baseline="0" dirty="0"/>
                        <a:t> i </a:t>
                      </a:r>
                      <a:r>
                        <a:rPr lang="pl-PL" baseline="0" dirty="0" err="1"/>
                        <a:t>wos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45,97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matematyka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37,19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przedmioty przyrodnicze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 - podstawowy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42,67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 - rozszerzony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23,73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niemiecki</a:t>
                      </a:r>
                      <a:r>
                        <a:rPr lang="pl-PL" baseline="0" dirty="0"/>
                        <a:t> - podstawowy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4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63041"/>
              </p:ext>
            </p:extLst>
          </p:nvPr>
        </p:nvGraphicFramePr>
        <p:xfrm>
          <a:off x="2661794" y="2376856"/>
          <a:ext cx="6185647" cy="290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52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1368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UCZNIÓW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270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637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637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SZKOŁA </a:t>
                      </a:r>
                    </a:p>
                    <a:p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STOPNIA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522641" y="77018"/>
            <a:ext cx="108595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UCZNIÓW W ZESPOLE SZKÓŁ PONADGIMNAZJALNYCH W DROBINIE W ROKU SZKOLNYM 2017/2018</a:t>
            </a:r>
          </a:p>
          <a:p>
            <a:pPr algn="ctr"/>
            <a:r>
              <a:rPr lang="pl-PL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SIO na dzień 30.09.2017</a:t>
            </a:r>
          </a:p>
        </p:txBody>
      </p:sp>
    </p:spTree>
    <p:extLst>
      <p:ext uri="{BB962C8B-B14F-4D97-AF65-F5344CB8AC3E}">
        <p14:creationId xmlns:p14="http://schemas.microsoft.com/office/powerpoint/2010/main" val="443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25081" y="583474"/>
            <a:ext cx="10021147" cy="562201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ZESPÓŁ SZKÓŁ PONADGIMNAZJALNYCH W DROBINIE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Liceum Ogólnokształcące im. Wojciecha Kryskiego;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Technikum kształcące w zawodach: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handlowiec,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technologii żywności,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procesów graficznych,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pojazdów samochodowych;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Branżowa Szkoła I stopnia, kształcąca w zawodach: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mechanik pojazdów samochodowych,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sprzedawca,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cukiernik,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fryzjer,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stolarz.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17A6B1-0BA7-48DD-8FF6-19348639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37" y="1251284"/>
            <a:ext cx="10972800" cy="223787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                 </a:t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600" dirty="0">
                <a:solidFill>
                  <a:schemeClr val="tx2">
                    <a:lumMod val="75000"/>
                  </a:schemeClr>
                </a:solidFill>
              </a:rPr>
              <a:t>Egzaminy zewnętrzne w Zespole Szkół Ponadgimnazjalnych w Drobinie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000" dirty="0"/>
              <a:t>Do egzaminów potwierdzających kwalifikacje przystąpiło łącznie 7 uczniów w zawodach według kwalifikacji: </a:t>
            </a:r>
            <a:br>
              <a:rPr lang="pl-PL" sz="2000" dirty="0"/>
            </a:br>
            <a:r>
              <a:rPr lang="pl-PL" sz="2000" dirty="0"/>
              <a:t>- produkcja przetworów mięsnych i tłuszczowych – 3,</a:t>
            </a:r>
            <a:br>
              <a:rPr lang="pl-PL" sz="2000" dirty="0"/>
            </a:br>
            <a:r>
              <a:rPr lang="pl-PL" sz="2000" dirty="0"/>
              <a:t>- prowadzenie sprzedaży - 4.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A90E0B17-6B88-4C1D-8D52-A6CCB0EBC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8840"/>
              </p:ext>
            </p:extLst>
          </p:nvPr>
        </p:nvGraphicFramePr>
        <p:xfrm>
          <a:off x="585537" y="2714231"/>
          <a:ext cx="10972800" cy="3708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9175">
                  <a:extLst>
                    <a:ext uri="{9D8B030D-6E8A-4147-A177-3AD203B41FA5}">
                      <a16:colId xmlns:a16="http://schemas.microsoft.com/office/drawing/2014/main" xmlns="" val="2122011263"/>
                    </a:ext>
                  </a:extLst>
                </a:gridCol>
                <a:gridCol w="3162361">
                  <a:extLst>
                    <a:ext uri="{9D8B030D-6E8A-4147-A177-3AD203B41FA5}">
                      <a16:colId xmlns:a16="http://schemas.microsoft.com/office/drawing/2014/main" xmlns="" val="1493029442"/>
                    </a:ext>
                  </a:extLst>
                </a:gridCol>
                <a:gridCol w="2859512">
                  <a:extLst>
                    <a:ext uri="{9D8B030D-6E8A-4147-A177-3AD203B41FA5}">
                      <a16:colId xmlns:a16="http://schemas.microsoft.com/office/drawing/2014/main" xmlns="" val="162813725"/>
                    </a:ext>
                  </a:extLst>
                </a:gridCol>
                <a:gridCol w="2681752">
                  <a:extLst>
                    <a:ext uri="{9D8B030D-6E8A-4147-A177-3AD203B41FA5}">
                      <a16:colId xmlns:a16="http://schemas.microsoft.com/office/drawing/2014/main" xmlns="" val="1717384715"/>
                    </a:ext>
                  </a:extLst>
                </a:gridCol>
              </a:tblGrid>
              <a:tr h="2940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Technik technologii żywności/ T.5. Produkcja przetworów mięsnych i tłuszczowych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492820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teoretyczna: 100%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2695559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praktyczna: 100 %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4700917"/>
                  </a:ext>
                </a:extLst>
              </a:tr>
              <a:tr h="386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Dziewczęta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Chłopcy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5036613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teoretyczna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78 %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63%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73 %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314645432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praktyczna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91 %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86 %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89 %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48514507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Technik handlowiec/ A.18. Prowadzenie sprzedaży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231382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teoretyczna: 100%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8232855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praktyczna: 100 %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146035"/>
                  </a:ext>
                </a:extLst>
              </a:tr>
              <a:tr h="430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Dziewczęta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Chłopcy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070508749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teoretyczna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87%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93%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89%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820729554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praktyczna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98%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99,5%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2323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0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15189" y="612845"/>
            <a:ext cx="100343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W ZSP W DROBINIE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Tydzień Konstytucyjny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 edycja)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organizowany przez Stowarzyszenie im. Prof. Zbigniewa Hołdy, pod honorowym patronatem Rzecznika Praw Obywatelskich;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Lekcje z ZUS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organizowany przez płocki oddział ZUS;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Otwarta Firma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realizowany przez Fundację Młodzieżowej Przedsiębiorczości, pod patronatem Ministerstwa Rozwoju;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badawczo-rozwojowy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 metodyka i narzędzia do nauczania programowania                         z wykorzystaniem metod personalizacji procesu nauki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realizowany z kadrą naukową Uniwersytetu im. A. Mickiewicza w Poznaniu, Politechniki Poznańskiej, Akademii Górniczo-Hutniczej w Krakowie;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realizowany przez Fundację Rozwoju Kadr Poligraficznych oraz drukarnię Quad/Graphics,       w ramach którego uczniowie technikum cyfrowych procesów graficznych i grafiki i poligrafii cyfrowej wzięli udział w wycieczce zawodowej do drukarni Quad/Graphics w Wyszkowie, największej                 i najnowocześniejszej w Polsce. </a:t>
            </a:r>
          </a:p>
        </p:txBody>
      </p:sp>
    </p:spTree>
    <p:extLst>
      <p:ext uri="{BB962C8B-B14F-4D97-AF65-F5344CB8AC3E}">
        <p14:creationId xmlns:p14="http://schemas.microsoft.com/office/powerpoint/2010/main" val="25781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98104" y="404664"/>
            <a:ext cx="1104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OBOWIĄZKU NAUKI W ROKU SZKOLNYM 2017/2018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25946"/>
              </p:ext>
            </p:extLst>
          </p:nvPr>
        </p:nvGraphicFramePr>
        <p:xfrm>
          <a:off x="1266748" y="804774"/>
          <a:ext cx="9062852" cy="587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3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5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57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1405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UCZNIÓW</a:t>
                      </a:r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60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ROCZNIK 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ROCZNIK</a:t>
                      </a:r>
                      <a:r>
                        <a:rPr lang="pl-PL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2000</a:t>
                      </a:r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ROCZNIK</a:t>
                      </a:r>
                      <a:r>
                        <a:rPr lang="pl-PL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2001</a:t>
                      </a:r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pl-PL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pl-PL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pl-PL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995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PROFILOWANE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419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NIEREALIZUJĄCY OBOWIĄZKU NAUKI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1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9558" y="444500"/>
            <a:ext cx="104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DOŻYWIANIE DZIECI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32929"/>
              </p:ext>
            </p:extLst>
          </p:nvPr>
        </p:nvGraphicFramePr>
        <p:xfrm>
          <a:off x="559399" y="1351270"/>
          <a:ext cx="10577173" cy="447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1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7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9513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Dożywianie w roku szkolnym 2017/2018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r>
                        <a:rPr lang="pl-PL" sz="1600" baseline="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XII 2017 r.</a:t>
                      </a:r>
                      <a:endParaRPr lang="pl-PL" sz="16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– </a:t>
                      </a:r>
                      <a:r>
                        <a:rPr lang="pl-PL" sz="160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2018r</a:t>
                      </a:r>
                      <a:r>
                        <a:rPr lang="pl-PL" sz="16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Drobin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Łęg Probostwo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+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+</a:t>
                      </a:r>
                      <a:r>
                        <a:rPr lang="pl-PL" sz="16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Cieszewo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Rogotwórsk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MGP</a:t>
                      </a:r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Drobin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+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 Łęg</a:t>
                      </a:r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Probostwo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+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PODSUMOWANIE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381794" y="59012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okresie IX –XII 2017 – 14 uczniów z puli dyrektora,</a:t>
            </a:r>
          </a:p>
          <a:p>
            <a:pPr algn="ctr"/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okresie I – VI 2018 – 18 uczniów z puli dyrektora</a:t>
            </a:r>
          </a:p>
        </p:txBody>
      </p:sp>
    </p:spTree>
    <p:extLst>
      <p:ext uri="{BB962C8B-B14F-4D97-AF65-F5344CB8AC3E}">
        <p14:creationId xmlns:p14="http://schemas.microsoft.com/office/powerpoint/2010/main" val="80156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44245" y="218649"/>
            <a:ext cx="1157846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DOWOZU UCZNIÓW </a:t>
            </a:r>
          </a:p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GMINIE DROBIN</a:t>
            </a:r>
          </a:p>
          <a:p>
            <a:pPr algn="ctr"/>
            <a:endParaRPr lang="pl-PL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Dowóz świadczony przez przewoźnika – 337 uczniów,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Dowóz autobusem gminnym – 151 uczniów,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Zwrot kosztów dojazdu autobusem PKS – 22 uczniów.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Zwrot kosztów dojazdu uczniów z orzeczeniami o niepełnosprawności – 6 uczniów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STYPENDIA </a:t>
            </a:r>
          </a:p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BURMISTRZA MIASTA I GMINY DROBIN</a:t>
            </a:r>
          </a:p>
          <a:p>
            <a:pPr algn="ctr"/>
            <a:endParaRPr lang="pl-PL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Stypendia za wyniki w nauce otrzymali uczniowie szkół podstawowych i klas dotychczasowego gimnazjum. Wśród stypendystów znalazło się 34 uczniów, którzy otrzymali stypendia po 440,00 zł.  Warunkiem przyznania stypendium było uzyskanie wzorowego zachowania i średniej ocen w klasach: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IV-VI szkoły podstawowej – 5,0,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szkoły podstawowej – 4,8;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lasach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dotychczasowego gimnazjum – 4,8. </a:t>
            </a:r>
          </a:p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 raz pierwszy zostało przyznane stypendium za osiągniecia sportowe w kwocie 440,00 zł.</a:t>
            </a:r>
          </a:p>
          <a:p>
            <a:pPr algn="just"/>
            <a:endParaRPr lang="pl-P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75012" y="1104406"/>
            <a:ext cx="10632725" cy="50328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Stosownie do art. 264 ust. 1 ustawy z dnia 14 grudnia 2016 r. Przepisy wprowadzające ustawę - Prawo oświatowe (Dz. U. z 2017 r., poz. 60, z </a:t>
            </a:r>
            <a:r>
              <a:rPr lang="pl-PL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zm.) w związku z art. 5 ust. 4 ustawy z dnia 7 września 1991 r. o systemie oświaty (Dz. U.      z 2017 r., poz. 1457, z </a:t>
            </a:r>
            <a:r>
              <a:rPr lang="pl-PL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zm.), w brzmieniu do 31 sierpnia 2017 r., organ wykonawczy jednostki samorządu terytorialnego – Burmistrz Miasta i Gminy Drobin – przedstawia Radzie Miejskiej w Drobinie informację o stanie realizacji zadań oświatowych Miasta i Gminy Drobin za rok szkolny 2017/2018</a:t>
            </a:r>
          </a:p>
        </p:txBody>
      </p:sp>
    </p:spTree>
    <p:extLst>
      <p:ext uri="{BB962C8B-B14F-4D97-AF65-F5344CB8AC3E}">
        <p14:creationId xmlns:p14="http://schemas.microsoft.com/office/powerpoint/2010/main" val="28536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7784" y="-554966"/>
            <a:ext cx="8596668" cy="5174428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sz="6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OSIĄGNIĘCIA               W KONKURSACH</a:t>
            </a:r>
            <a:br>
              <a:rPr lang="pl-PL" sz="6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ZAWODACH SPORTOWYCH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75085"/>
              </p:ext>
            </p:extLst>
          </p:nvPr>
        </p:nvGraphicFramePr>
        <p:xfrm>
          <a:off x="430306" y="77022"/>
          <a:ext cx="10754260" cy="6105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1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69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Szkoła/Przedszkole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Organizator/Zasięg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Osiągnięcia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72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w Łęgu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„Moje przedszkole w obiektywie”</a:t>
                      </a: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Samorządowe Przedszkole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Bielsku/Międzynarodowy konkurs fotograficzno-plastyczny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miejsce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„Stroiki i inne ozdoby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Bożonarodzeniowe”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Miejsko-Gminne Przedszkole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Drobinie/Ogólnopolski konkurs plastyczny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Wyróżnienie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6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„Anioły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Bożego Narodzenia. Anioły stróże - małe i duże”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Samorządowe Przedszkole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Bielsku/Ogólnopolski konkurs plastyczny</a:t>
                      </a:r>
                    </a:p>
                    <a:p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Wyróżnienie</a:t>
                      </a: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6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„Komputer przyjacielem przedszkolaka”</a:t>
                      </a: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Zespół Szkolno-Przedszkolny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Zarzeczu/Ogólnopolski konkurs plastyczny</a:t>
                      </a:r>
                    </a:p>
                    <a:p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miejsce,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Wyróżnienie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827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„Utwory Marii Konopnickiej widziane oczami dziecka”</a:t>
                      </a: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Szkoła Podstawowa im. Marii Konopnickiej w Olchowej/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Ogólnopolski konkurs plastyczny</a:t>
                      </a:r>
                      <a:endParaRPr lang="pl-PL" sz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miejsce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276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Miejsko-Gminne Przedszkole w Drobinie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„Herb mojej miejscowości”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Gminne Przedszkole w Łęgu Probostwie/Ogólnopolski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Wyróżnienie</a:t>
                      </a: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„Najpiękniejsza bombka świąteczna”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Gminne Przedszkole w Łęgu Probostwie /Ogólnopolski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miejsce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„Dla Ciebie Ojczyzno…”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Zespół Szkolno-Przedszkolny </a:t>
                      </a:r>
                      <a:b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Rogozinie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Prix  Złota Lira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„XIII Konkurs Piosenki Dziecięcej”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Szkoła Podstawowa im. Zbigniewa Dłużniewskiego w Nowej Górze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miejsce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9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68693"/>
              </p:ext>
            </p:extLst>
          </p:nvPr>
        </p:nvGraphicFramePr>
        <p:xfrm>
          <a:off x="546263" y="403760"/>
          <a:ext cx="10949051" cy="6015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80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Szkoła/Przedszkole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Organizator/Zasięg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Osiągniecia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858">
                <a:tc row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Łęgu Probostwie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Minikoszykówka dziewcząt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zawodach międzypowiatowych w minikoszykówce dziewcząt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Piłka koszykowa chłopców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powiatowych zawodach w piłkę koszykową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Powiatowym konkurs „Zagrożone ptaki Mazowsza”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LOP Płock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powiatowym konkursie „Zagrożone ptaki Mazowsza”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Powiatowe zawody w piłce ręcznej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powiatowych zawodach w piłce ręcznej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7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Najlepiej pracujące szkolne koło LOP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LOP Płock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miejsce w konkursie na najlepiej pracujące szkolne koło LOP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Drużyna Energii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Energa/Polska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miejsce w ogólnpolskim konkursie „Drużyna Energii”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63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 recytatorski „Złota Lira”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Rogozino/Powiatowy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miejsce w powiatowym konkursie recytatorskim „Złota Lira” w Rogozinie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 głośnego czytania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Łęg/Powiatowy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miejsce w powiatowym konkursie głośnego czytania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31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„Przyroda twój przyjaciel”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LOP Płock/Powiatowy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miejsce w powiatowym konkursie plastycznym „Przyroda twój przyjaciel”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4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Minikoszykówka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chłopców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Awans na zawody wojewódzkie w </a:t>
                      </a:r>
                      <a:r>
                        <a:rPr lang="pl-PL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minikoszykówce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chłopców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ogólnopolski konkurs czytelniczo- literacki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Ogólnopolski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miejsce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„Od opery do musicalu”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Wyróżnienie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40557"/>
              </p:ext>
            </p:extLst>
          </p:nvPr>
        </p:nvGraphicFramePr>
        <p:xfrm>
          <a:off x="938152" y="1009400"/>
          <a:ext cx="10284030" cy="4833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8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2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37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4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Szkoła/Przedszkole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Konkurs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Organizator/Zasięg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Osiągniecia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55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Podstawowa w Drobinie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Smak ekologicznej żywności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Urząd Marszałkowski Województwa Mazowieckiego w Warszawie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II miejsce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Konkurs fotograficzny- Flora, fauna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i krajobraz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Regionalne Centrum Edukacji Ekologicznej 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 wyróżnienia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Konkurs „EKO- ROWER”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Przedsiębiorstwo Gospodarowania Odpadami w Płocku Sp. z o.o.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645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mini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Między powiatowe Igrzyska Młodzieży w mini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559">
                <a:tc rowSpan="4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Klasy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dotychczasowego gimnazjum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piłce nożnej halowej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Między powiatowe Igrzyska Młodzieży w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w piłce nożnej 6- osobowej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II miejsce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44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0833"/>
              </p:ext>
            </p:extLst>
          </p:nvPr>
        </p:nvGraphicFramePr>
        <p:xfrm>
          <a:off x="546263" y="403760"/>
          <a:ext cx="10949051" cy="4276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6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6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8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769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Szkoła/Przedszkole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Organizator/Zasięg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Osiągniecia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8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Cieszewie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Moje zdrowie w moich rękach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SANEPiD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/Powiat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miejsce</a:t>
                      </a:r>
                    </a:p>
                    <a:p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Dwa II miejsca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Konkurs logicznego myślenia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Centrum Edukacji Szkolnej/Ogólnopolski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Tytuł Mistrza Logicznego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Myślenia</a:t>
                      </a:r>
                    </a:p>
                    <a:p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Dwa tytuły – Ekspert Logicznego Myślenia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Bezpiecznie na wsi mamy, upadkom zapobiegamy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KRUS/Powiat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ortograficzny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Centrum Edukacji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Szkolnej/Ogólnopolski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 Podstawowa im. prof. arch. Stanisława </a:t>
                      </a:r>
                      <a:r>
                        <a:rPr lang="pl-PL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w Rogotwórsku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SKS Łączy Pokolenia, konkurs na film o Szkolnym Klubie Sportowym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Unia Związków Sportowych  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Mazowsza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„Ewangelia” – konkurs religijny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Diecezja Płocka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4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Technikum w Zespole Szkół Ponadgimnazjalnych w Drobinie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Konkurs ekologiczny dla dzieci i młodzieży z powiatu płockiego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Regionalne Centrum Edukacji Ekologicznej w Płocku, Powiat Płocki/ zasięg powiatowy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miejsce w konkursie indywidualnym  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miejsce w konkursie grupowym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Konkurs </a:t>
                      </a:r>
                      <a:r>
                        <a:rPr lang="pl-PL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Szkolny Klub Wolontariatu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Studium Prawa Europejskiego w Warszawie/Ogólnopolski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Tytuł </a:t>
                      </a:r>
                      <a:r>
                        <a:rPr lang="pl-PL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Szkolny klub Wolontariatu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5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965463" y="997593"/>
            <a:ext cx="96403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REMONTY I INWESTYCJE W PLACÓWKACH OŚWIATOWYCH </a:t>
            </a:r>
          </a:p>
          <a:p>
            <a:pPr algn="ctr"/>
            <a:r>
              <a:rPr lang="pl-PL" sz="6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MIASTA I GMINY DROBIN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7575" y="553150"/>
            <a:ext cx="11623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Miejsko-Gminne Przedszkole w Drobinie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02700" y="3944203"/>
            <a:ext cx="10556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87103" y="1494983"/>
            <a:ext cx="106725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Przeprowadzono prace modernizacyjne w kotłowni i pomieszczeniach kuchni. Koszt wszystkich prac wyniósł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10 701,- zł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Gminne Przedszkole w Łęgu Probostwie</a:t>
            </a:r>
          </a:p>
          <a:p>
            <a:pPr algn="ctr"/>
            <a:endParaRPr lang="pl-PL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pomoce dydaktyczne do zajęć z pomocy psychologiczno-pedagogicznej, gry edukacyjne, zabawki dla dzieci oraz 2 radioodtwarzacze. Wartość zakupionych pomocy dydaktycznych wyniosła  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4 148,03 zł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również wyposażenie i zabawki  do </a:t>
            </a:r>
            <a:r>
              <a:rPr lang="pl-PL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przedszkolnych na łączną kwotę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1 152,92,- zł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Zakupy sfinansowano ze środków Rady Rodziców.</a:t>
            </a:r>
          </a:p>
          <a:p>
            <a:pPr algn="ctr"/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22278" y="884503"/>
            <a:ext cx="1033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w Łęgu Probostwie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22277" y="1672449"/>
            <a:ext cx="1060242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szkoły zakupiono pomoce dydaktyczne o wartości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1 491,-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Zakupiono 2 drukarki na łączną kwotę                 1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603,03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Położona została wykładzina podłogowa w dwóch salach lekcyjnych. Koszt to kwota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2 995,96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z której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1 968,00 zł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wydatkowano z budżetu szkoły, pozostała cześć pochodziła ze środków pozabudżetowych. Odświeżone zostały ściany w salach lekcyjnych, korytarzach i pokoju nauczycielskim. Materiały do tych prac       o wartości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308,54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zł zakupiono ze środków pozabudżetowych.</a:t>
            </a:r>
          </a:p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Marsz. J. Piłsudskiego w Drobinie</a:t>
            </a:r>
          </a:p>
          <a:p>
            <a:pPr algn="ctr"/>
            <a:endParaRPr lang="pl-PL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szkolnej biblioteki zakupiono książki o wartości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1 940,95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Wykonano naprawę kotła centralnego ogrzewania oraz dachu na budynku szkoły. Wartość prac wyniosła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3 628,50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2560" y="1265463"/>
            <a:ext cx="1049340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w Łęgu Probostwie</a:t>
            </a:r>
          </a:p>
          <a:p>
            <a:pPr algn="ctr"/>
            <a:endParaRPr lang="pl-PL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2 monitory interaktywne na łączną kwotę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14 062,- zł;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z dotacji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11 249,60 zł,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własne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2 812,40 zł.</a:t>
            </a:r>
          </a:p>
          <a:p>
            <a:pPr algn="just"/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Marsz. J. Piłsudskiego w Drobinie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2 zestawy projektorów </a:t>
            </a:r>
            <a:r>
              <a:rPr lang="pl-PL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ultrakrótkoogniskowych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tablicą interaktywną oraz 2 szt. głośników na łączną kwotę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13 776,- zł;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z dotacji –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11 020,80 zł,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własne –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2 755,20 zł.</a:t>
            </a:r>
          </a:p>
          <a:p>
            <a:pPr algn="just"/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52500" y="1397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27085" y="572524"/>
            <a:ext cx="980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Rządowy „Aktywna tablica”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flipV="1">
            <a:off x="670257" y="795648"/>
            <a:ext cx="10468864" cy="50771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1198" y="593766"/>
            <a:ext cx="11069123" cy="5602318"/>
          </a:xfrm>
        </p:spPr>
        <p:txBody>
          <a:bodyPr>
            <a:normAutofit/>
          </a:bodyPr>
          <a:lstStyle/>
          <a:p>
            <a:endParaRPr lang="pl-PL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prof. arch. </a:t>
            </a:r>
            <a:b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Stanisława </a:t>
            </a:r>
            <a:r>
              <a:rPr lang="pl-PL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dirty="0">
              <a:solidFill>
                <a:schemeClr val="accent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Przeprowadzono remont budynku pomocniczego w ramach projektu „Kompleksowa termomodernizacja budynków użyteczności publicznej z zastosowaniem odnawialnych źródeł energii w Mieście i Gminie Drobin – Zwiększenie efektywności energetycznej i bezpieczeństwa energetycznego oraz zmniejszenie kosztów zużycia energii”.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Odbudowano dach wraz z konstrukcją na budynku głównym szkoły.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Przeprowadzono remont wewnętrzny - w czterech salach na I piętrze budynku wymienione zostały podłogi, odnowione ściany, zamontowane sufity podwieszane oraz wymienione ościeżnice i </a:t>
            </a:r>
            <a:r>
              <a:rPr lang="pl-PL" sz="1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skrzydłą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drzwiowe.</a:t>
            </a:r>
          </a:p>
          <a:p>
            <a:pPr algn="just"/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Łączny koszt inwestycji to kwota: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1 080 694,90 zł.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Zakupiono materiały do odbudowania ogrodzenia obiektu oraz bramę przesuwną o łącznej wartości 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9 314,50 zł.</a:t>
            </a:r>
          </a:p>
          <a:p>
            <a:pPr algn="just"/>
            <a:endParaRPr lang="pl-PL" sz="16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2965" y="1351760"/>
            <a:ext cx="8596668" cy="1378424"/>
          </a:xfrm>
        </p:spPr>
        <p:txBody>
          <a:bodyPr>
            <a:normAutofit fontScale="90000"/>
          </a:bodyPr>
          <a:lstStyle/>
          <a:p>
            <a:pPr lvl="0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44662" y="3184264"/>
            <a:ext cx="106132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8 marca 1990 r. o samorządzie gminnym (Dz. U. z 2018 r., poz. 994,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7 września 1991 r. o systemie oświaty (Dz. U. z 2018 r., poz. 1457,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26 stycznia 1982 r. Karta Nauczyciela (Dz. U. z 2018 r., poz. 967,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Ustawa 14 grudnia 2016 r. Prawo oświatowe (Dz. U. z 2018 r., poz. 996,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Przepisy  wykonawcze do w/w ustaw i przepisy prawa miejscowego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2047164" y="1421306"/>
            <a:ext cx="7574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 realizowanych zadań oświatowych Miasta i Gminy Drobin</a:t>
            </a:r>
            <a:endParaRPr lang="pl-PL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34715" y="1305342"/>
            <a:ext cx="97335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Miry </a:t>
            </a:r>
            <a:r>
              <a:rPr lang="pl-PL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Zimińskiej-Sygietyńskiej</a:t>
            </a:r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Cieszewie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remontowe: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naprawa dachu  budynku gospodarczego,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malowanie elewacji zewnętrznej budynku gospodarczego,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uzupełnienie ubytków w elewacji zewnętrznej budynku szkoły i jej częściowe malowanie,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czyszczenie, naprawa i malowanie ogrodzenia szkoły,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uzupełnienie ubytków w sufitach po demontażu lamp,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malowanie powierzchni ścian i sufitu w sali komputerowej,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prace naprawcze w kotłowni i naprawa komina nad dachem,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prace naprawcze  na placu zabaw,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przegląd instalacji słonecznej (uzupełnienie płynu, wymiana czujnika ciepła, konserwacja).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 w kwocie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15 100,- zł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sfinansowano ze środków funduszu sołeckiego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73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7832" y="730514"/>
            <a:ext cx="10972800" cy="682387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Rządowy „Bezpieczna+”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7674" y="1956623"/>
            <a:ext cx="10799045" cy="46108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 Szkole Podstawowej w Cieszewie realizowano Program Rządowy „Bezpieczna+”. Całkowity koszt realizacji zadania wyniósł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29 223,66 zł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Środki z dotacji stanowiły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23 378,93 zł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natomiast środki własne –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5 844,73 zł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 ramach realizacji programu: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sprzęt edukacyjny i wyposażenie:  telewizor,  laptop,  teleskop, tablice  demonstracyjne,  tablice edukacyjne, odczynniki chemiczne, sprzęt laboratoryjny, edukacyjne zestawy  doświadczalne;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materiały   do   zajęć   chemicznych,   przyrodniczych, plastycznych,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materiały do  prezentacji wytworów uczniowskich,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zorganizowano w okresie wrzesień – grudzień zajęć edukacyjnych o charakterze matematyczno-przyrodniczym, informatycznym,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zorganizowano trzydniowy biwak i wycieczkę do Warszawy.</a:t>
            </a:r>
          </a:p>
          <a:p>
            <a:endParaRPr lang="pl-PL" sz="27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18147" y="1331313"/>
            <a:ext cx="10744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SZKOLNY KLUB SPORTOWY</a:t>
            </a:r>
          </a:p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Wszystkie szkoły podstawowe brały udział w Programie „Szkolny Klub Sportowy” w ramach rozwijania sportu poprzez wspieranie przedsięwzięć z zakresu upowszechniania sportu dzieci                 i młodzieży. Program był finansowany przez Ministerstwo Sportu i Turystyki, realizowany przez Unię Związków Sportowych i Mazowsza.</a:t>
            </a:r>
          </a:p>
        </p:txBody>
      </p:sp>
    </p:spTree>
    <p:extLst>
      <p:ext uri="{BB962C8B-B14F-4D97-AF65-F5344CB8AC3E}">
        <p14:creationId xmlns:p14="http://schemas.microsoft.com/office/powerpoint/2010/main" val="150619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4152" y="-1"/>
            <a:ext cx="9889890" cy="97377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7989" y="1080654"/>
            <a:ext cx="10960769" cy="4850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Ponadgimnazjalnych</a:t>
            </a:r>
          </a:p>
          <a:p>
            <a:pPr marL="0" indent="0" algn="ctr">
              <a:buNone/>
            </a:pPr>
            <a:endParaRPr lang="pl-PL" sz="1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Dokonano adaptacji dwóch </a:t>
            </a:r>
            <a:r>
              <a:rPr lang="pl-PL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lekcyjnych na korytarzu I </a:t>
            </a:r>
            <a:r>
              <a:rPr lang="pl-PL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piętra budynku C Szkoły Podstawowej         w Drobinie dla potrzeb ZSP. Koszt prac remontowych i wyposażenia wyniósł </a:t>
            </a:r>
            <a:r>
              <a:rPr lang="pl-PL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25 000,- zł. </a:t>
            </a: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 wykonała Spółka Inwestycyjno-Mieszkaniowa sp. z o.o. w Drobinie.</a:t>
            </a:r>
          </a:p>
          <a:p>
            <a:pPr marL="0" indent="0">
              <a:buNone/>
            </a:pPr>
            <a:endParaRPr lang="pl-PL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eTornister</a:t>
            </a:r>
            <a:endParaRPr lang="pl-PL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Uczniowie klas pierwszych otrzymali tablety, wyposażone w pełen zestaw podręczników, zarówno do kształcenia ogólnego, jak i do przedmiotów zawodowych. Projekt </a:t>
            </a:r>
            <a:r>
              <a:rPr lang="pl-PL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eTornister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realizowany jest już trzeci rok.</a:t>
            </a:r>
          </a:p>
          <a:p>
            <a:pPr marL="0" indent="0" algn="just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8A9C96-2C66-4D3F-BFCD-817CF789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2" y="310718"/>
            <a:ext cx="11819138" cy="128948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effectLst/>
              </a:rPr>
              <a:t> </a:t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DLA POTRZEB ZSP W DROBINIE ZAKUPIONO :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8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A1BD6164-08C1-4696-B752-5C8AC005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programów graficznych Adobe Creative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3 499,00 zł 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pakiet programów Adobe jest niezbędny do realizacji podstawy programowej kształcenia zawodowego         w technikum cyfrowych procesów graficznych oraz grafiki i poligrafii cyfrowej,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dziennika elektronicznego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Librus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kasę fiskalną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Posnet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Bingo HS EJ 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1 374,08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 – dla potrzeb technikum handlowego (przygotowanie do egzaminu zawodowego z kwalifikacji A.18),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programu antywirusowego Kaspersky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Endpoint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Security za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467,95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zł w celu ochrony komputerów w pracowni multimedialnej oraz w gabinecie dyrektora,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programu Strażnik Ucznia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502,95 zł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 celu zabezpieczenia dostępu uczniów do treści niepożądanych w Internecie,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elementy wyposażenia studia nagrań dla technikum grafiki i poligrafii cyfrowej za łączną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877,00 zł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szafę metalową z sejfem dla potrzeb sekretariatu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856,00 zł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18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" y="1696452"/>
            <a:ext cx="11117179" cy="2568545"/>
          </a:xfrm>
        </p:spPr>
        <p:txBody>
          <a:bodyPr>
            <a:normAutofit/>
          </a:bodyPr>
          <a:lstStyle/>
          <a:p>
            <a:pPr algn="ctr"/>
            <a:r>
              <a:rPr lang="pl-PL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PRACOWNICY </a:t>
            </a:r>
            <a:br>
              <a:rPr lang="pl-PL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I PRZEDSZKOLI</a:t>
            </a:r>
          </a:p>
        </p:txBody>
      </p:sp>
    </p:spTree>
    <p:extLst>
      <p:ext uri="{BB962C8B-B14F-4D97-AF65-F5344CB8AC3E}">
        <p14:creationId xmlns:p14="http://schemas.microsoft.com/office/powerpoint/2010/main" val="54436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568" y="285008"/>
            <a:ext cx="10335354" cy="804730"/>
          </a:xfrm>
        </p:spPr>
        <p:txBody>
          <a:bodyPr>
            <a:noAutofit/>
          </a:bodyPr>
          <a:lstStyle/>
          <a:p>
            <a:pPr algn="ctr"/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KADRA KIEROWNICZA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9706" y="1294411"/>
            <a:ext cx="10051378" cy="4989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wyniku przeprowadzonych procedur konkursowych Zarządzeniem Nr 91/2018 Burmistrza Miasta i Gminy Drobin z dnia 29 sierpnia 2018 r. zostało powierzone stanowisko Dyrektora Gminnego Przedszkola w Łęgu Probostwie – Pani Dorocie Gałka - od dnia 1 września 2018 r. do dnia 31 sierpnia 2023 r. oraz Zarządzeniem Nr 90/2018 Burmistrza Miasta  i Gminy Drobin        z dnia 29 sierpnia 2018 r. - stanowisko Dyrektora Szkoły Podstawowej im. Miry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Zimińskiej-Sygietyńskiej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Cieszewie – Pani Danucie Bielskiej - od dnia 1 września 2018 r. do dnia          31 sierpnia 2023 r.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AWANS ZAWODOWY NAUCZYCIELI</a:t>
            </a:r>
          </a:p>
          <a:p>
            <a:pPr marL="0" indent="0" algn="ctr">
              <a:buNone/>
            </a:pPr>
            <a:endParaRPr lang="pl-PL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Komisje Egzaminacyjne, powołane Zarządzeniami Burmistrza Miasta  i Gminy Drobin  Nr 9/2018 z dnia 29 stycznia 2018 r. oraz Nr 73/2018 z dnia 13 lipca 2018 r., w dniach 9 lutego 2018 r. oraz 14 sierpnia 2018 r. przeprowadziły cztery postępowania egzaminacyjne na stopień awansu zawodowego nauczyciela mianowanego z wynikiem pozytywnym.</a:t>
            </a:r>
          </a:p>
          <a:p>
            <a:pPr marL="0" indent="0" algn="ctr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37123"/>
              </p:ext>
            </p:extLst>
          </p:nvPr>
        </p:nvGraphicFramePr>
        <p:xfrm>
          <a:off x="1557017" y="923502"/>
          <a:ext cx="8659330" cy="511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7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03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xmlns="" val="3618711213"/>
                    </a:ext>
                  </a:extLst>
                </a:gridCol>
                <a:gridCol w="9264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5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63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18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23149">
                <a:tc rowSpan="2" gridSpan="2">
                  <a:txBody>
                    <a:bodyPr/>
                    <a:lstStyle/>
                    <a:p>
                      <a:pPr 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Poziom 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wykształcenia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NAUCZYCIELE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812"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stopnia awansu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Stażysta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Kontrakt.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Mianow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Dyplomow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295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Magister z przygotowaniem pedagogicznym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772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217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Licencjat z przygotowaniem pedagogicznym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8399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8908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kwalifikacje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7384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3067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742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002445" y="277171"/>
            <a:ext cx="976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Poziom Wykształcenia Kadry Pedagogicznej</a:t>
            </a:r>
          </a:p>
        </p:txBody>
      </p:sp>
    </p:spTree>
    <p:extLst>
      <p:ext uri="{BB962C8B-B14F-4D97-AF65-F5344CB8AC3E}">
        <p14:creationId xmlns:p14="http://schemas.microsoft.com/office/powerpoint/2010/main" val="30709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107" y="595791"/>
            <a:ext cx="10297948" cy="72434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KADRA PEDAGOGICZNA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wg SIO na dzień 30.09.2017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62458"/>
              </p:ext>
            </p:extLst>
          </p:nvPr>
        </p:nvGraphicFramePr>
        <p:xfrm>
          <a:off x="1297974" y="1466838"/>
          <a:ext cx="9746430" cy="46829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10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58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9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NAUCZYCIELI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6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ETATÓW</a:t>
                      </a:r>
                      <a:endParaRPr lang="pl-PL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Marsz. J. Piłsudskiego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M-G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Przedszkole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Łęgu Probostwie 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w Łęgu Probostwie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Miry Zimińskiej – Sygietyńskiej 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 im. Miry Zimińskiej – Sygietyńskiej 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endParaRPr lang="pl-PL" sz="14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Zespół Szkół </a:t>
                      </a:r>
                      <a:r>
                        <a:rPr lang="pl-PL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Ponadgimnazjalnych</a:t>
                      </a:r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Drobinie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4217" y="646483"/>
            <a:ext cx="8596668" cy="724349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PRACOWNICY NIEPEDAGOGICZNI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wg SIO na dzień 30.09.2017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266935"/>
              </p:ext>
            </p:extLst>
          </p:nvPr>
        </p:nvGraphicFramePr>
        <p:xfrm>
          <a:off x="2358810" y="1356052"/>
          <a:ext cx="7605655" cy="48254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6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9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PRZECIĘTNA</a:t>
                      </a:r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  <a:p>
                      <a:pPr algn="ctr"/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PRACOWNIKÓW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im. Marsz. J. Piłsudskiego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M-G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Przedszkole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Łęgu Probostwie 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w Łęgu Probostwie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Miry Zimińskiej – Sygietyńskiej</a:t>
                      </a:r>
                    </a:p>
                    <a:p>
                      <a:pPr algn="ctr"/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 </a:t>
                      </a:r>
                    </a:p>
                    <a:p>
                      <a:pPr algn="ctr"/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im. Miry Zimińskiej – Sygietyńskiej 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endParaRPr lang="pl-PL" sz="14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</a:t>
                      </a:r>
                    </a:p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Zespół Szkół </a:t>
                      </a:r>
                      <a:r>
                        <a:rPr lang="pl-PL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Ponadgimnazjalnych</a:t>
                      </a:r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Drobinie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0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7360" y="348342"/>
            <a:ext cx="8596668" cy="778136"/>
          </a:xfrm>
        </p:spPr>
        <p:txBody>
          <a:bodyPr>
            <a:noAutofit/>
          </a:bodyPr>
          <a:lstStyle/>
          <a:p>
            <a:r>
              <a:rPr lang="pl-PL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ZADANIA GMINY W ZAKRESIE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881" y="997527"/>
            <a:ext cx="11839698" cy="560515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publicznych szkół podstawowych, gimnazjów i  przedszkoli 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szkoły ponadgimnazjalnej przejętej w ramach porozumienia 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Ustalanie sieci szkół i przedszkoli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Dowożenie dzieci do szkół i przedszkoli – obowiązek gminy do zapewnienia bezpłatnego transportu dzieciom 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doskonalenia zawodowego nauczycieli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zdrowotna dla nauczycieli  - przyznawanie zapomóg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Udzielanie pomocy materialnej uczniom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Dożywianie dzieci</a:t>
            </a:r>
          </a:p>
          <a:p>
            <a:pPr lvl="0">
              <a:spcAft>
                <a:spcPts val="400"/>
              </a:spcAft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uczniom zdolnym - stypendium Burmistrza Miasta i Gminy Drobin</a:t>
            </a:r>
          </a:p>
          <a:p>
            <a:pPr lvl="0">
              <a:spcAft>
                <a:spcPts val="400"/>
              </a:spcAft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Przeprowadzanie konkursów na stanowiska dyrektorów szkół i przedszkoli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Przeprowadzanie postępowań egzaminacyjnych na stopień awansu zawodowego nauczyciela mianowanego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warunków bhp we wszystkich placówkach 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Egzekwowanie realizacji obowiązku szkolnego i obowiązku nauki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pracodawcom kosztów kształcenia zawodowego młodocianych pracowników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Informacja o wynikach egzaminów zewnętrznych</a:t>
            </a:r>
            <a:endParaRPr lang="pl-PL" altLang="pl-PL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7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2099" y="94159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Nadzór pedagogiczny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Jedną z form nadzoru pedagogicznego są kontrole. Prowadzone są przez organ sprawujący nadzór pedagogiczny w celu oceny stanu przestrzegania przepisów prawa dotyczących działalności dydaktycznej, wychowawczej i opiekuńczej oraz innej działalności statutowej szkoły lub placówki.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Poniższa tabela przedstawia przeprowadzone kontrole przez Mazowieckiego Kuratora Oświaty w oświatowych jednostkach organizacyjnych na terenie Miasta        i Gminy Drobin.</a:t>
            </a:r>
          </a:p>
          <a:p>
            <a:pPr marL="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6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66058" y="942357"/>
            <a:ext cx="11625942" cy="730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Miejsko-Gminne Przedszkole w Drobinie</a:t>
            </a:r>
          </a:p>
          <a:p>
            <a:pPr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Organizacja pracy szkoły w latach 2015/2016, 216/2017, 2017/2018. Zapewnienie uczniom bezpiecznych i higienicznych warunków nauki, wychowania i opieki.</a:t>
            </a:r>
          </a:p>
          <a:p>
            <a:pPr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14.03.2018 r. Zaleceń nie wydano.</a:t>
            </a:r>
            <a:endParaRPr lang="pl-PL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Gminne Przedszkole w Łęgu Probostwie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Realizacja przez dyrektora zadań wymienionych w art. 68 ust. 1 pkt 2 i 4 ustawy z dnia 14 grudnia 2016r. Prawo oświatowe (Dz. U. z 2016 r. poz. 59 ze zm.). Zapewnienie bezpiecznych i higienicznych warunków nauki, wychowania i opieki.</a:t>
            </a:r>
          </a:p>
          <a:p>
            <a:pPr algn="just">
              <a:lnSpc>
                <a:spcPct val="107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19 - 23.04.2018 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Dokonać zmian w planie nadzoru pedagogicznego na rok szkolny 2017/2018 zgodnie z § 23 ust. 3 pkt. 3 ww. rozporządzenia w zakresie wspomagania nauczycieli w realizacji ich zadań poprzez diagnozę pracy przedszkola.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Protokołować przebieg posiedzeń rady pedagogicznej z uwzględnieniem art. 73 ust. 1 ustawy z dnia 14 grudnia 2016r. Prawo Oświatowe (Dz. U. z 2017r. poz. 59 ze zm.), w zakresie odnotowywania wyników głosowania będących podstawą podjęcia uchwały.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Prowadzić dzienniki zajęć z zakresu pomocy psychologiczno-pedagogicznej zgodnie z § 11 rozporządzenia Ministra Edukacji Narodowej z dnia 25 sierpnia 2017r. w sprawie sposobu prowadzenia przez publiczne przedszkola, szkoły i placówki dokumentacji przebiegu nauczania, działalności wychowawczej i opiekuńczej oraz rodzajów tej dokumentacji (Dz. U.  z 2017r., poz. 1646).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Uregulować w Statucie Gminnego Przedszkola w Łęgu Probostwie zasady zapewnienia  bezpieczeństwa dzieciom podczas przyprowadzania i odbierania dzieci z przedszkola zgodnie    z art. 102 ust. 1 pkt 6 ustawy z dnia 14 grudnia 2016r. – Prawo oświatowe (Dz. U. z 2017r. poz. 59 ze zm.), w przypadku korzystania przez przedszkolaków z transportu zorganizowanego przez organ prowadzący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0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5013" y="701095"/>
            <a:ext cx="11519065" cy="656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 Przedszkolny przy Szkole Podstawowej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1.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w latach 2015/2016, 2016/2017, 2017/2018. Zapewnienie uczniom bezpiecznych                      i higienicznych warunków nauki, wychowania i opieki.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12.03.2018 r.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Opracowywać na każdy rok szkolny plan nadzoru pedagogicznego, w terminie do dnia 15 września roku szkolnego, którego dotyczy pla</a:t>
            </a:r>
            <a:r>
              <a:rPr lang="pl-PL" sz="1500" spc="-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zgodnie § 23 ust. 1 rozporządzenia Ministra Edukacji Narodowej z dnia 25 sierpnia 2017 r. w sprawie nadzoru pedagogicznego (Dz. U. z 2017 r.,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poz. 1658).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Przestrzegać kompetencji stanowiących i opiniujących redy pedagogicznej zgodnie z art. 70 ustawy z dnia 14 grudnia 2016 r. Prawo oświatowe (Dz. U. z 2017 r., poz. 59 ze zm.).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Przedstawiać radzie pedagogicznej, nie rzadziej niż dwa razy w roku wniosków wynikających ze sprawowanego nadzoru pedagogicznego zgodnie z art. 69 ust. 7 ustawy z dnia 14 grudnia 2016 r. Prawo oświatowe (Dz. U. z 2017 r., poz. 59 ze zm.).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Opracować i uchwalić statut Punktu Przedszkolnego przy Szkole Podstawowej im. prof. arch. Stanisława </a:t>
            </a:r>
            <a:r>
              <a:rPr lang="pl-PL" sz="1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zgodnie z art. 322 ustawy z dnia 14 grudnia 2016 r. Przepisy wprowadzające ustawę – Prawo oświatowe (Dz. U. z 2017 r., poz. 60).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Zgodność organizacji pracy z obowiązującymi przepisami prawa oświatowego.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25.06. 2018 r.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Zaleceń nie wydano</a:t>
            </a:r>
          </a:p>
          <a:p>
            <a:pPr marL="194945">
              <a:lnSpc>
                <a:spcPct val="115000"/>
              </a:lnSpc>
              <a:spcAft>
                <a:spcPts val="0"/>
              </a:spcAft>
            </a:pPr>
            <a:endParaRPr lang="pl-PL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1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76DD24F3-5A79-47D3-8FD4-1129511D97C2}"/>
              </a:ext>
            </a:extLst>
          </p:cNvPr>
          <p:cNvSpPr/>
          <p:nvPr/>
        </p:nvSpPr>
        <p:spPr>
          <a:xfrm>
            <a:off x="443884" y="467011"/>
            <a:ext cx="10813002" cy="609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Przedszkolny w Szkole Podstawowej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w latach 2015/2016, 2016/2017, 2017/2018. Zapewnienie uczniom bezpiecznych                         i higienicznych warunków nauki, wychowania i opieki.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12.03.2018 r.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1. </a:t>
            </a: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Opracowywać na każdy rok szkolny plan nadzoru pedagogicznego, w terminie do dnia 15 września roku szkolnego, którego dotyczy plan zgodnie § 23 ust. 1 rozporządzenia Ministra Edukacji Narodowej z dnia 25 sierpnia 2017 r. w sprawie nadzoru pedagogicznego (Dz. U. z 2017 r., poz. 1658).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Przestrzegać kompetencji stanowiących i opiniujących redy pedagogicznej zgodnie z art. 70 ustawy z dnia 14 grudnia 2016 r. Prawo oświatowe (Dz. U. z 2017 r., poz. 59 ze zm.).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Przedstawiać radzie pedagogicznej, nie rzadziej niż dwa razy w roku wniosków wynikających ze sprawowanego nadzoru pedagogicznego zgodnie z art. 69 ust. 7 ustawy z dnia 14 grudnia 2016 r. Prawo oświatowe (Dz. U. z 2017 r., poz. 59 ze zm.). 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Opracować i uchwalić statut Oddziału Przedszkolnego w Szkole Podstawowej im. prof. arch. Stanisława </a:t>
            </a:r>
            <a:r>
              <a:rPr lang="pl-PL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zgodnie z art. 322 ustawy z dnia 14 grudnia 2016 r. Przepisy wprowadzające ustawę – Prawo oświatowe (Dz. U. z 2017 r., poz. 60).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Opracować arkusz organizacyjny Oddziału Przedszkolnego w Szkole Podstawowej im. prof. arch. Stanisława </a:t>
            </a:r>
            <a:r>
              <a:rPr lang="pl-PL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pl-PL" sz="15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Rogotwórsku na każdy rok szkolny zgodnie z art. 110 ustawy z dnia 14 grudnia 2016 r. Prawo oświatowe (Dz. U. z 2017 r., poz. 59 ze zm.).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  <a:endParaRPr lang="pl-PL" sz="15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6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7E15D954-7AE7-4006-9486-AD8A8E44A3F6}"/>
              </a:ext>
            </a:extLst>
          </p:cNvPr>
          <p:cNvSpPr/>
          <p:nvPr/>
        </p:nvSpPr>
        <p:spPr>
          <a:xfrm>
            <a:off x="649705" y="0"/>
            <a:ext cx="11081084" cy="716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ze szczególnym uwzględnieniem zapewnienia uczniom bezpiecznych i higienicznych warunków nauki, wychowania i opieki.</a:t>
            </a: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8.09.2017 r.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Zaleceń nie wydano.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w latach 2015/2016, 2016/2017, 2017/2018. Zapewnienie uczniom bezpiecznych                 i higienicznych warunków nauki, wychowania i opieki.</a:t>
            </a:r>
            <a:endParaRPr lang="pl-PL" sz="1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12.03.2018 r.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</a:t>
            </a:r>
          </a:p>
          <a:p>
            <a:pPr algn="just">
              <a:spcAft>
                <a:spcPts val="0"/>
              </a:spcAft>
            </a:pPr>
            <a:r>
              <a:rPr lang="pl-PL" sz="1500" spc="-4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Opracowywać na każdy rok szkolny plan nadzoru pedagogicznego, w terminie do dnia 15 września roku szkolnego, którego dotyczy plan  zgodnie      § 23 ust. 1 rozporządzenia Ministra Edukacji Narodowej z dnia 25 sierpnia 2017 r. w sprawie nadzoru pedagogicznego (Dz. U. z 2017 r., poz. 1658).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Przestrzegać kompetencji stanowiących i opiniujących redy pedagogicznej zgodnie z art. 70 ustawy z dnia 14 grudnia 2016 r. Prawo oświatowe (Dz. U. z 2017 r., poz. 59 ze zm.). 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Przedstawiać radzie pedagogicznej, nie rzadziej niż dwa razy w roku wniosków wynikających ze sprawowanego nadzoru pedagogicznego zgodnie z art. 69 ust. 7 ustawy z dnia 14 grudnia 2016 r. Prawo oświatowe (Dz. U. z 2017 r., poz. 59 ze zm.). 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Opracować i uchwalić statut Szkoły Podstawowej im. prof. arch. Stanisława </a:t>
            </a:r>
            <a:r>
              <a:rPr lang="pl-PL" sz="1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zgodnie z art. 322 ustawy z dnia 14 grudnia 2016 r. Przepisy wprowadzające ustawę – Prawo oświatowe (Dz. U. z 2017 r., poz. 60). 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Opracowywać i uchwalić arkusz organizacyjny Szkoły Podstawowej im. prof. arch. Stanisława </a:t>
            </a:r>
            <a:r>
              <a:rPr lang="pl-PL" sz="1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na każdy rok szkolny zgodnie z art. 110 ust. 2 ustawy z dnia 14 grudnia 2016 r. Prawo oświatowe (Dz. U. z 2017 r., poz. 59 ze zm.) oraz rozporządzeniem Ministra Edukacji Narodowej z dnia 17 marca 2017 r. w sprawie szczegółowej organizacji publicznych szkół i publicznych przedszkoli       (Dz. U. z 2017 r., poz. 649). 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Zatrudniać nauczycieli zajęć edukacyjnych zgodnie z rozporządzeniem Ministra Edukacji Narodowej z dnia 1 sierpnia 2017 r. w sprawie szczegółowych kwalifikacji wymaganych od nauczycieli (Dz. U. z 2017 r., poz. 1575). 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9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23783" y="236864"/>
            <a:ext cx="11026533" cy="733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Zgodność organizacji pracy szkoły z obowiązującymi przepisami prawa oświatowego.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25.06.2018 r. Zaleceń nie wydano</a:t>
            </a:r>
            <a:r>
              <a:rPr lang="pl-PL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Punkt Przedszkolny przy Szkole Podstawowej im. Miry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Zimińskiej-Sygietyńskiej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w Cieszewie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Organizacja pracy przedszkola w latach 2015/2016, 2016/2017, 2017/2018. Zapewnienie bezpiecznych                    i higienicznych warunków nauki, wychowania i opieki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13.03.2018 r. Zaleceń nie wydano.</a:t>
            </a:r>
          </a:p>
          <a:p>
            <a:pPr algn="just">
              <a:lnSpc>
                <a:spcPct val="115000"/>
              </a:lnSpc>
            </a:pP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Szkoła Podstawowa im. Miry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Zimińskiej-Sygietyńskiej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w Cieszewie</a:t>
            </a: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Organizacja pracy szkoły w latach 2015/2016, 2016/2017, 2017/2018.</a:t>
            </a:r>
          </a:p>
          <a:p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Zapewnienie bezpiecznych i higienicznych warunków nauki, wychowania i opieki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13.03.2018 r. Zaleceń nie wydano.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Realizacja przez dyrektora zadań wymienionych w art.68 ust.1 pkt 2 i 4 ustawy z dnia 14 grudnia 2016 r.  Prawo oświatowe (Dz.U. z 2017 r. poz. 59 ze zm.). Zgodność prowadzenia dokumentacji przebiegu nauczania, wychowania i opieki                  z przepisami prawa oświatowego.</a:t>
            </a: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Zalecenia: 1. Dokonywać sprostowań błędu i oczywistej omyłki w księdze ewidencji, księdze uczniów oraz arkuszu ocen ucznia zgodnie         z par. 25 rozporządzenia MEN z dnia 25 sierpnia 2017 r. w sprawie sposobu prowadzenia przez publiczne przedszkola, szkoły i placówki dokumentacji przebiegu nauczania, działalności wychowawczej i opiekuńczej oraz rodzajów tej dokumentacji (Dz. U. z 2017poz. 1646)</a:t>
            </a:r>
          </a:p>
          <a:p>
            <a:pPr algn="just"/>
            <a:r>
              <a:rPr lang="pl-PL" sz="1500" spc="-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Wpisywać w pełnym brzmieniu nazwy zajęć edukacyjnych, zgodnie z przepisami par. 17 ust.5 rozporządzenia MEN z dnia 18 stycznia 2017 r.     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sprawie świadectw, dyplomów państwowych i innych druków szkolnych (Dz. U. z 2017 r. poz. 170)</a:t>
            </a: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Uzupełnić arkusze ocen absolwentów szkoły zgodnie z przepisami pkt 24 Załącznika nr 1 „Informacje ogólne dotyczące wydawania świadectw, dyplomów państwowych i innych druków szkolnych (Dz. U. z 2017 r. poz. 170)</a:t>
            </a:r>
          </a:p>
          <a:p>
            <a:pPr algn="just"/>
            <a:endParaRPr lang="pl-PL" sz="1600" dirty="0"/>
          </a:p>
          <a:p>
            <a:pPr algn="just">
              <a:lnSpc>
                <a:spcPct val="115000"/>
              </a:lnSpc>
            </a:pPr>
            <a:endParaRPr lang="pl-PL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6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02368" y="480359"/>
            <a:ext cx="10551695" cy="821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Szkoła Podstawowa im. Marsz. J. Piłsudskiego w Drobinie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Prawidłowość realizacji podstawy programowej z informatyki w klasach gimnazjalnyc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5.10.2017 r. Zaleceń nie wydano.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Zapewnienie uczniom bezpiecznych i higienicznych warunków nauki, wychowania i opieki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52411.2017 r. Zaleceń nie wydano.</a:t>
            </a:r>
          </a:p>
          <a:p>
            <a:pPr algn="just">
              <a:lnSpc>
                <a:spcPct val="115000"/>
              </a:lnSpc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Technikum w Zespole Szkół Ponadgimnazjalnych w Drobinie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Zewnętrzna ewaluacja problemowa w zakresie wymagań: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-Kształtowane są postawy i respektowane normy społeczne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-Szkoła lub placówka, organizując procesy edukacyjne, uwzględnia wnioski z analizy wyników egzaminu gimnazjalnego, egzaminu maturalnego, egzaminu potwierdzającego kwalifikacje zawodowe oraz innych badań zewnętrznych i wewnętrznych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Zarządzanie szkołą lub placówką służy jej rozwojowi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19 - 21.03.2018 r.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Wnioski: 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Działania wychowawcze i profilaktyczne szkoły są dostosowane do potrzeb uczniów oraz specyfiki środowiska.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Szkoła zapewnia swoim uczniom bezpieczeństwo fizyczne i psychiczne.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Z wypowiedzi wszystkich respondentów wynika, że relacje między członkami społeczności szkolnej są oparte na wzajemnym szacunku i zaufaniu.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Działania podejmowane w szkole są adekwatne do rzeczywistych potrzeb, zarówno w sferze edukacyjnej, jak i wychowawczo-opiekuńczej.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Przyczyniają się do właściwego kształtowania postaw uczniów oraz systematycznego podnoszenia jakości pracy szkoły.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Podejmowane w szkole działania są zorientowane na rozwój placówki oraz podniesienie efektywności procesu dydaktyczno-wychowawczego.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l-PL" sz="11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</a:pPr>
            <a:endParaRPr lang="pl-PL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741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344246"/>
            <a:ext cx="10677603" cy="131243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 ZDROWOTNY DLA NAUCZYCIELI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09600" y="1798985"/>
            <a:ext cx="10972800" cy="38952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2017 roku na fundusz zdrowotny dla nauczycieli wyodrębniono kwotę       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10.000,- zł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Przyznano  łącznie 18 zapomóg. 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DOSKONALENIE ZAWODOWE NAUCZYCIELI</a:t>
            </a:r>
          </a:p>
          <a:p>
            <a:pPr algn="ctr">
              <a:buNone/>
            </a:pPr>
            <a:endParaRPr lang="pl-PL" sz="1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altLang="pl-PL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 budżecie gminy wyodrębnia się środki finansowe na doskonalenie  zawodowe nauczycieli. W roku 2017 na ten cel zaplanowana była kwota 15 000,- zł, z której wydatkowano 4 504,12 zł. W planie finansowym na 2018 rok kwota na doskonalenie zawodowe nauczycieli wynosi również </a:t>
            </a:r>
            <a:r>
              <a:rPr lang="pl-PL" altLang="pl-PL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15 000,- zł</a:t>
            </a:r>
            <a:r>
              <a:rPr lang="pl-PL" altLang="pl-PL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80647" y="735554"/>
            <a:ext cx="9337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pracodawcom kosztów </a:t>
            </a:r>
          </a:p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kształcenia młodocianych pracowników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80647" y="2103044"/>
            <a:ext cx="9473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2017/2018 udzielono dofinansowania 10 pracodawcom zatrudniającym 12 młodocianych pracowników zamieszkujących na terenie Miasta i Gminy Drobin. Kwota dofinansowania wyniosła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96 972,00 </a:t>
            </a: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9276" y="515162"/>
            <a:ext cx="9979768" cy="102318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Dotacja celowa na podręczniki, materiały</a:t>
            </a: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edukacyjne i materiały ćwiczeniowe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547216"/>
              </p:ext>
            </p:extLst>
          </p:nvPr>
        </p:nvGraphicFramePr>
        <p:xfrm>
          <a:off x="1231542" y="1895578"/>
          <a:ext cx="9230062" cy="4324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686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4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7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7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Klasy dotychczasowego gimnazjum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2174"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Marsz.                       J. Piłsudskiego w Drobinie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53.018,31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18.024,01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02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</a:t>
                      </a:r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Łęgu Probostwie 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24.078,88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11.465,35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023"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Miry Zimińskiej – Sygietyńskiej w Cieszewie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7.666,34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2174"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prof. arch. Stanisława </a:t>
                      </a:r>
                      <a:r>
                        <a:rPr lang="pl-PL" sz="1800" baseline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Rogotwórsku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8.369,82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7338"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 DOTACJA</a:t>
                      </a:r>
                      <a:r>
                        <a:rPr lang="pl-PL" sz="3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</a:t>
                      </a:r>
                      <a:endParaRPr lang="pl-PL" sz="3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122.622,71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99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90918" y="301213"/>
            <a:ext cx="7992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 organizacji 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placówek wychowania przedszkolnego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oraz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szkół prowadzonych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Miasto i Gminę  Drobin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roku szkolnym 2017/2018</a:t>
            </a:r>
          </a:p>
        </p:txBody>
      </p:sp>
    </p:spTree>
    <p:extLst>
      <p:ext uri="{BB962C8B-B14F-4D97-AF65-F5344CB8AC3E}">
        <p14:creationId xmlns:p14="http://schemas.microsoft.com/office/powerpoint/2010/main" val="36527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64274" y="1340367"/>
            <a:ext cx="108497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Stypendium szkolne uczniowie otrzymali w wysokości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172 150,35 zł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czego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138 063,86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pochodziło z dotacji celowej, natomiast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34 086,49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pochodziło ze środków własnych gminy. Pomoc w ramach stypendium szkolnego otrzymało 224 uczniów.</a:t>
            </a:r>
          </a:p>
          <a:p>
            <a:pPr algn="just"/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Zasiłek szkolny otrzymało 36 uczniów, w kwocie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12 010,- zł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czego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8 864,42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dotacja,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3 145,58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środki własne. </a:t>
            </a:r>
          </a:p>
          <a:p>
            <a:pPr algn="just"/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Zasiłek losowy na cele edukacyjne w ramach Rządowego programu pomocy dzieciom i uczniom w związku             z wystąpieniem niekorzystnych zjawisk atmosferycznych na cele edukacyjne otrzymało 5 uczniów na łączną kwotę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2 500,- zł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64274" y="289354"/>
            <a:ext cx="109804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 materialna dla uczniów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5850" y="748146"/>
            <a:ext cx="10972800" cy="159129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/>
              <a:t>Wysokość średnich wynagrodzeń nauczycieli na poszczególnych stopniach awansu zawodowego w szkołach i przedszkolach prowadzonych przez Gminę Drobin w 2017 roku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708358"/>
              </p:ext>
            </p:extLst>
          </p:nvPr>
        </p:nvGraphicFramePr>
        <p:xfrm>
          <a:off x="1357869" y="3040640"/>
          <a:ext cx="921117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4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2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5195"/>
                <a:gridCol w="1535195"/>
                <a:gridCol w="15351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awansu zawodowego nauczyciela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Wskaźniki określone w art. 30 ust. 3 ustawy Karta Nauczyciela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Średnie wynagrodzenie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 iloczynów średniorocznej liczby etatów i średnich wynagrodzeń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poniesione w roku na wynagrodzenia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różnicy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Stażysta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2 752,92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158 347,96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160 877,13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2 529,17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Kontraktowy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3 055,74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950 824,06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996 108,68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45 284,62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Mianowany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3 964,20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1 500 687,55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1 531 219,84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30 532,29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Dyplomowany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5 065,37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3 842 387,07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3 843 259,39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3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0900" y="54609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53646"/>
              </p:ext>
            </p:extLst>
          </p:nvPr>
        </p:nvGraphicFramePr>
        <p:xfrm>
          <a:off x="1836335" y="1577284"/>
          <a:ext cx="8839869" cy="345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13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2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4805">
                <a:tc>
                  <a:txBody>
                    <a:bodyPr/>
                    <a:lstStyle/>
                    <a:p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Wyszczególnienie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Wykonanie </a:t>
                      </a:r>
                    </a:p>
                    <a:p>
                      <a:pPr algn="ctr"/>
                      <a:r>
                        <a:rPr lang="pl-P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</a:t>
                      </a:r>
                      <a:r>
                        <a:rPr lang="pl-PL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rok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na 2018 rok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378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Budżet na oświatę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pl-P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873 022,72</a:t>
                      </a:r>
                      <a:endParaRPr lang="pl-PL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pl-P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058 957,36</a:t>
                      </a:r>
                      <a:endParaRPr lang="pl-PL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847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Subwencja oświatowa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8 588 626,00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8 845 316,00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5906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Dotacje na zadania oświatowe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512 770,27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390 073,40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906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 subwencja i dotacja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9 101 396,27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9 235 389,40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259764"/>
                  </a:ext>
                </a:extLst>
              </a:tr>
              <a:tr h="605906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własne </a:t>
                      </a:r>
                      <a:r>
                        <a:rPr lang="pl-PL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Gminy (zł)</a:t>
                      </a:r>
                      <a:endParaRPr lang="pl-PL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3 771 626,45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3 823 567,96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553083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958424" y="614468"/>
            <a:ext cx="9943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BUDŻET NA OŚWIATĘ</a:t>
            </a:r>
            <a:endParaRPr lang="pl-PL" sz="4000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C:\Documents and Settings\1\Pulpit\ISO-Aktualne\Herb Drobina bez tl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774" y="130175"/>
            <a:ext cx="15843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522514" y="1384663"/>
            <a:ext cx="8621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Opracowanie:</a:t>
            </a: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Referat Oświaty</a:t>
            </a: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Urzędu Miasta i Gminy Drobin</a:t>
            </a:r>
          </a:p>
          <a:p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253889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1200" y="415636"/>
            <a:ext cx="10468864" cy="1187533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SZKOŁY</a:t>
            </a:r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521195" y="2073959"/>
            <a:ext cx="10472928" cy="3751056"/>
          </a:xfrm>
        </p:spPr>
        <p:txBody>
          <a:bodyPr/>
          <a:lstStyle/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im. Miry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Zimińskiej-Sygietyńskiej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w Cieszewie,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im. prof. arch. Stanisława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Marzyńskiego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              w Rogotwórsku,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im. Marsz. J. Piłsudskiego w Drobinie z klasami dotychczasowego gimnazjum,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w Łęgu Probostwie z klasami dotychczasowego gimnazjum,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Zespół Szkół Ponadgimnazjalnych w Drobinie.</a:t>
            </a:r>
          </a:p>
        </p:txBody>
      </p:sp>
    </p:spTree>
    <p:extLst>
      <p:ext uri="{BB962C8B-B14F-4D97-AF65-F5344CB8AC3E}">
        <p14:creationId xmlns:p14="http://schemas.microsoft.com/office/powerpoint/2010/main" val="23941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711200" y="914400"/>
            <a:ext cx="10468864" cy="93815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PLACÓWKI WYCHOWANIA PRZEDSZKOLNEGO</a:t>
            </a:r>
            <a:endParaRPr lang="pl-PL" sz="3200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711200" y="2090213"/>
            <a:ext cx="10472928" cy="3740727"/>
          </a:xfrm>
        </p:spPr>
        <p:txBody>
          <a:bodyPr/>
          <a:lstStyle/>
          <a:p>
            <a:pPr algn="just"/>
            <a:r>
              <a:rPr lang="pl-PL" dirty="0">
                <a:solidFill>
                  <a:srgbClr val="008000"/>
                </a:solidFill>
              </a:rPr>
              <a:t>Miejsko-Gminne Przedszkole w Drobinie,</a:t>
            </a:r>
          </a:p>
          <a:p>
            <a:pPr algn="just"/>
            <a:r>
              <a:rPr lang="pl-PL" dirty="0">
                <a:solidFill>
                  <a:srgbClr val="008000"/>
                </a:solidFill>
              </a:rPr>
              <a:t>Gminne Przedszkole w Łęgu Probostwie,</a:t>
            </a:r>
          </a:p>
          <a:p>
            <a:pPr algn="just"/>
            <a:r>
              <a:rPr lang="pl-PL" dirty="0">
                <a:solidFill>
                  <a:srgbClr val="008000"/>
                </a:solidFill>
              </a:rPr>
              <a:t>Punkt Przedszkolny przy Szkole Podstawowej im. Miry </a:t>
            </a:r>
            <a:r>
              <a:rPr lang="pl-PL" dirty="0" err="1">
                <a:solidFill>
                  <a:srgbClr val="008000"/>
                </a:solidFill>
              </a:rPr>
              <a:t>Zimińskiej-Sygietyńskiej</a:t>
            </a:r>
            <a:r>
              <a:rPr lang="pl-PL" dirty="0">
                <a:solidFill>
                  <a:srgbClr val="008000"/>
                </a:solidFill>
              </a:rPr>
              <a:t> w Cieszewie,</a:t>
            </a:r>
          </a:p>
          <a:p>
            <a:pPr algn="just"/>
            <a:r>
              <a:rPr lang="pl-PL" dirty="0">
                <a:solidFill>
                  <a:srgbClr val="008000"/>
                </a:solidFill>
              </a:rPr>
              <a:t>Punkt Przedszkolny oraz Oddział Przedszkolny przy Szkole Podstawowej im. prof. arch. Stanisława </a:t>
            </a:r>
            <a:r>
              <a:rPr lang="pl-PL" dirty="0" err="1">
                <a:solidFill>
                  <a:srgbClr val="008000"/>
                </a:solidFill>
              </a:rPr>
              <a:t>Marzyńskiego</a:t>
            </a:r>
            <a:r>
              <a:rPr lang="pl-PL" dirty="0">
                <a:solidFill>
                  <a:srgbClr val="008000"/>
                </a:solidFill>
              </a:rPr>
              <a:t> w Rogotwórsku.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03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714" y="431470"/>
            <a:ext cx="8596668" cy="68825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Wychowanie przedszkolne – liczba dzieci i oddziałów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272246"/>
              </p:ext>
            </p:extLst>
          </p:nvPr>
        </p:nvGraphicFramePr>
        <p:xfrm>
          <a:off x="1068523" y="1331555"/>
          <a:ext cx="9391823" cy="469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9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0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36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6112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SZKOLNY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DZIECI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ODDZIAŁÓW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Miejsko</a:t>
                      </a:r>
                      <a:r>
                        <a:rPr lang="pl-PL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-Gminne </a:t>
                      </a:r>
                    </a:p>
                    <a:p>
                      <a:pPr algn="ctr"/>
                      <a:r>
                        <a:rPr lang="pl-PL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 w Drobinie </a:t>
                      </a:r>
                      <a:endParaRPr lang="pl-PL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Łęgu Probostwie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 Przedszkolny</a:t>
                      </a:r>
                    </a:p>
                    <a:p>
                      <a:pPr algn="ctr"/>
                      <a:r>
                        <a:rPr lang="pl-PL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Cieszewie</a:t>
                      </a:r>
                      <a:endParaRPr lang="pl-PL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 Przedszkolny /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Oddział</a:t>
                      </a:r>
                      <a:r>
                        <a:rPr lang="pl-PL" sz="1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</a:t>
                      </a:r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Rogotwórsku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/ </a:t>
                      </a:r>
                      <a:r>
                        <a:rPr lang="pl-PL" sz="1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1226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</a:t>
                      </a:r>
                      <a:r>
                        <a:rPr lang="pl-PL" sz="1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  <a:endParaRPr lang="pl-PL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111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</a:t>
                      </a:r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6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6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749523" y="138384"/>
            <a:ext cx="10449846" cy="1157101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uczniów 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77641"/>
              </p:ext>
            </p:extLst>
          </p:nvPr>
        </p:nvGraphicFramePr>
        <p:xfrm>
          <a:off x="2797578" y="1607421"/>
          <a:ext cx="5805001" cy="200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99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PODSTAWOWA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uczniów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1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ŁĘG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CIESZEWO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ROGOTWÓRSK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88301"/>
              </p:ext>
            </p:extLst>
          </p:nvPr>
        </p:nvGraphicFramePr>
        <p:xfrm>
          <a:off x="2835442" y="3946358"/>
          <a:ext cx="577916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3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087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KLASY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DOTYCHCZASOWEGO GIMNAZJUM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uczniów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870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870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ŁĘG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97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10430</TotalTime>
  <Words>4473</Words>
  <Application>Microsoft Office PowerPoint</Application>
  <PresentationFormat>Panoramiczny</PresentationFormat>
  <Paragraphs>911</Paragraphs>
  <Slides>53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63" baseType="lpstr">
      <vt:lpstr>Arial</vt:lpstr>
      <vt:lpstr>Bookman Old Style</vt:lpstr>
      <vt:lpstr>Calibri</vt:lpstr>
      <vt:lpstr>Century Gothic</vt:lpstr>
      <vt:lpstr>Courier New</vt:lpstr>
      <vt:lpstr>Palatino Linotype</vt:lpstr>
      <vt:lpstr>Times New Roman</vt:lpstr>
      <vt:lpstr>Verdana</vt:lpstr>
      <vt:lpstr>Wingdings</vt:lpstr>
      <vt:lpstr>Kierownictwo</vt:lpstr>
      <vt:lpstr>STAN REALIZACJI  ZADAŃ OŚWIATOWYCH  W ROKU SZKOLNYM  2017/2018</vt:lpstr>
      <vt:lpstr>Prezentacja programu PowerPoint</vt:lpstr>
      <vt:lpstr>   </vt:lpstr>
      <vt:lpstr>ZADANIA GMINY W ZAKRESIE OŚWIATY</vt:lpstr>
      <vt:lpstr>Prezentacja programu PowerPoint</vt:lpstr>
      <vt:lpstr>SZKOŁY</vt:lpstr>
      <vt:lpstr>PLACÓWKI WYCHOWANIA PRZEDSZKOLNEGO</vt:lpstr>
      <vt:lpstr>                  Wychowanie przedszkolne – liczba dzieci i oddziałów</vt:lpstr>
      <vt:lpstr>Liczba uczniów  </vt:lpstr>
      <vt:lpstr>Prezentacja programu PowerPoint</vt:lpstr>
      <vt:lpstr>Prezentacja programu PowerPoint</vt:lpstr>
      <vt:lpstr>Porównanie wyników egzaminu gimnazjalnego</vt:lpstr>
      <vt:lpstr>Prezentacja programu PowerPoint</vt:lpstr>
      <vt:lpstr>          ZESPÓŁ SZKÓŁ PONADGIMNAZJALNYCH W DROBINIE                        1. Liceum Ogólnokształcące im. Wojciecha Kryskiego; 2. Technikum kształcące w zawodach:      - technik handlowiec,      - technik technologii żywności,      - technik procesów graficznych,      - technik pojazdów samochodowych; 3. Branżowa Szkoła I stopnia, kształcąca w zawodach:    - mechanik pojazdów samochodowych,    - sprzedawca,    - cukiernik,    - fryzjer,    - stolarz. </vt:lpstr>
      <vt:lpstr>                      Egzaminy zewnętrzne w Zespole Szkół Ponadgimnazjalnych w Drobinie  Do egzaminów potwierdzających kwalifikacje przystąpiło łącznie 7 uczniów w zawodach według kwalifikacji:  - produkcja przetworów mięsnych i tłuszczowych – 3, - prowadzenie sprzedaży - 4.  </vt:lpstr>
      <vt:lpstr>Prezentacja programu PowerPoint</vt:lpstr>
      <vt:lpstr>Prezentacja programu PowerPoint</vt:lpstr>
      <vt:lpstr>Prezentacja programu PowerPoint</vt:lpstr>
      <vt:lpstr>Prezentacja programu PowerPoint</vt:lpstr>
      <vt:lpstr> OSIĄGNIĘCIA               W KONKURSACH I ZAWODACH SPORTOWYCH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  <vt:lpstr>  Program Rządowy „Bezpieczna+”</vt:lpstr>
      <vt:lpstr>Prezentacja programu PowerPoint</vt:lpstr>
      <vt:lpstr>       </vt:lpstr>
      <vt:lpstr>          DLA POTRZEB ZSP W DROBINIE ZAKUPIONO : </vt:lpstr>
      <vt:lpstr> PRACOWNICY  SZKÓŁ I PRZEDSZKOLI</vt:lpstr>
      <vt:lpstr>KADRA KIEROWNICZA</vt:lpstr>
      <vt:lpstr>Prezentacja programu PowerPoint</vt:lpstr>
      <vt:lpstr>KADRA PEDAGOGICZNA wg SIO na dzień 30.09.2017</vt:lpstr>
      <vt:lpstr>         PRACOWNICY NIEPEDAGOGICZNI          wg SIO na dzień 30.09.2017</vt:lpstr>
      <vt:lpstr>Nadzór pedagogiczny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FUNDUSZ ZDROWOTNY DLA NAUCZYCIELI</vt:lpstr>
      <vt:lpstr>Prezentacja programu PowerPoint</vt:lpstr>
      <vt:lpstr>Dotacja celowa na podręczniki, materiały edukacyjne i materiały ćwiczeniowe</vt:lpstr>
      <vt:lpstr>Prezentacja programu PowerPoint</vt:lpstr>
      <vt:lpstr>Wysokość średnich wynagrodzeń nauczycieli na poszczególnych stopniach awansu zawodowego w szkołach i przedszkolach prowadzonych przez Gminę Drobin w 2017 roku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 zadań oświatowych w roku szkolnym 2015/2016</dc:title>
  <dc:creator>oswiata</dc:creator>
  <cp:lastModifiedBy>i.krasniewska</cp:lastModifiedBy>
  <cp:revision>1252</cp:revision>
  <cp:lastPrinted>2018-10-24T08:16:08Z</cp:lastPrinted>
  <dcterms:created xsi:type="dcterms:W3CDTF">2016-10-10T06:57:13Z</dcterms:created>
  <dcterms:modified xsi:type="dcterms:W3CDTF">2018-10-24T08:47:01Z</dcterms:modified>
</cp:coreProperties>
</file>